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74" r:id="rId5"/>
    <p:sldId id="275" r:id="rId6"/>
    <p:sldId id="276" r:id="rId7"/>
    <p:sldId id="265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6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86"/>
    <p:restoredTop sz="94696"/>
  </p:normalViewPr>
  <p:slideViewPr>
    <p:cSldViewPr snapToGrid="0" snapToObjects="1">
      <p:cViewPr varScale="1">
        <p:scale>
          <a:sx n="124" d="100"/>
          <a:sy n="124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mmonholmes" TargetMode="External"/><Relationship Id="rId2" Type="http://schemas.openxmlformats.org/officeDocument/2006/relationships/hyperlink" Target="mailto:skimble@edjanalytics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7544-E462-2B48-82DF-5E93278979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UPGMA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44C6B-498C-5140-8E3A-27B2BC7A5A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Shane Kimble</a:t>
            </a:r>
          </a:p>
          <a:p>
            <a:r>
              <a:rPr lang="en-US" dirty="0" err="1"/>
              <a:t>KyOSS</a:t>
            </a:r>
            <a:r>
              <a:rPr lang="en-US" dirty="0"/>
              <a:t> 01/07/2019</a:t>
            </a:r>
          </a:p>
        </p:txBody>
      </p:sp>
    </p:spTree>
    <p:extLst>
      <p:ext uri="{BB962C8B-B14F-4D97-AF65-F5344CB8AC3E}">
        <p14:creationId xmlns:p14="http://schemas.microsoft.com/office/powerpoint/2010/main" val="54334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FD47-F0AA-2040-841C-45126BDD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Turtle and Chicken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78A2D1-32CD-4A4F-8211-270D65E49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171230"/>
              </p:ext>
            </p:extLst>
          </p:nvPr>
        </p:nvGraphicFramePr>
        <p:xfrm>
          <a:off x="1633982" y="3722370"/>
          <a:ext cx="7803355" cy="2011680"/>
        </p:xfrm>
        <a:graphic>
          <a:graphicData uri="http://schemas.openxmlformats.org/drawingml/2006/table">
            <a:tbl>
              <a:tblPr/>
              <a:tblGrid>
                <a:gridCol w="1114765">
                  <a:extLst>
                    <a:ext uri="{9D8B030D-6E8A-4147-A177-3AD203B41FA5}">
                      <a16:colId xmlns:a16="http://schemas.microsoft.com/office/drawing/2014/main" val="446479289"/>
                    </a:ext>
                  </a:extLst>
                </a:gridCol>
                <a:gridCol w="1114765">
                  <a:extLst>
                    <a:ext uri="{9D8B030D-6E8A-4147-A177-3AD203B41FA5}">
                      <a16:colId xmlns:a16="http://schemas.microsoft.com/office/drawing/2014/main" val="3371584979"/>
                    </a:ext>
                  </a:extLst>
                </a:gridCol>
                <a:gridCol w="1114765">
                  <a:extLst>
                    <a:ext uri="{9D8B030D-6E8A-4147-A177-3AD203B41FA5}">
                      <a16:colId xmlns:a16="http://schemas.microsoft.com/office/drawing/2014/main" val="78873958"/>
                    </a:ext>
                  </a:extLst>
                </a:gridCol>
                <a:gridCol w="1114765">
                  <a:extLst>
                    <a:ext uri="{9D8B030D-6E8A-4147-A177-3AD203B41FA5}">
                      <a16:colId xmlns:a16="http://schemas.microsoft.com/office/drawing/2014/main" val="3536437343"/>
                    </a:ext>
                  </a:extLst>
                </a:gridCol>
                <a:gridCol w="1114765">
                  <a:extLst>
                    <a:ext uri="{9D8B030D-6E8A-4147-A177-3AD203B41FA5}">
                      <a16:colId xmlns:a16="http://schemas.microsoft.com/office/drawing/2014/main" val="4018819629"/>
                    </a:ext>
                  </a:extLst>
                </a:gridCol>
                <a:gridCol w="1114765">
                  <a:extLst>
                    <a:ext uri="{9D8B030D-6E8A-4147-A177-3AD203B41FA5}">
                      <a16:colId xmlns:a16="http://schemas.microsoft.com/office/drawing/2014/main" val="274969495"/>
                    </a:ext>
                  </a:extLst>
                </a:gridCol>
                <a:gridCol w="1114765">
                  <a:extLst>
                    <a:ext uri="{9D8B030D-6E8A-4147-A177-3AD203B41FA5}">
                      <a16:colId xmlns:a16="http://schemas.microsoft.com/office/drawing/2014/main" val="1818991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Turtle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('Man', 'Monkey')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Tuna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Chicken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Dog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86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Turtle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18.5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78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('Man', 'Monkey')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18.5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35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17.5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35.5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1F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12.5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82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312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Tuna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19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25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Chicken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17.5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88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35.5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07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334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Dog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12.5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94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43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49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94979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6295D-F91B-2944-BD1A-9B416D3DD854}"/>
              </a:ext>
            </a:extLst>
          </p:cNvPr>
          <p:cNvSpPr txBox="1">
            <a:spLocks/>
          </p:cNvSpPr>
          <p:nvPr/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Cluster &amp; record mean (Divide non-zero value by 2)</a:t>
            </a:r>
          </a:p>
          <a:p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Yellow</a:t>
            </a:r>
            <a:r>
              <a:rPr lang="en-US" dirty="0"/>
              <a:t> = Update with mean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5474C2-C11A-E04D-A90E-7D6A365BA03F}"/>
              </a:ext>
            </a:extLst>
          </p:cNvPr>
          <p:cNvCxnSpPr>
            <a:cxnSpLocks/>
          </p:cNvCxnSpPr>
          <p:nvPr/>
        </p:nvCxnSpPr>
        <p:spPr>
          <a:xfrm>
            <a:off x="4311650" y="4210050"/>
            <a:ext cx="0" cy="933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87C46B-251F-C740-8F2E-A7F8362713E8}"/>
              </a:ext>
            </a:extLst>
          </p:cNvPr>
          <p:cNvCxnSpPr>
            <a:cxnSpLocks/>
          </p:cNvCxnSpPr>
          <p:nvPr/>
        </p:nvCxnSpPr>
        <p:spPr>
          <a:xfrm>
            <a:off x="5302250" y="4210050"/>
            <a:ext cx="0" cy="933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59F56F-60DB-984F-A4F7-9470D344BC72}"/>
              </a:ext>
            </a:extLst>
          </p:cNvPr>
          <p:cNvCxnSpPr>
            <a:cxnSpLocks/>
          </p:cNvCxnSpPr>
          <p:nvPr/>
        </p:nvCxnSpPr>
        <p:spPr>
          <a:xfrm>
            <a:off x="7518400" y="4206875"/>
            <a:ext cx="0" cy="933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C75493-6543-D940-9452-DACD76649123}"/>
              </a:ext>
            </a:extLst>
          </p:cNvPr>
          <p:cNvCxnSpPr>
            <a:cxnSpLocks/>
          </p:cNvCxnSpPr>
          <p:nvPr/>
        </p:nvCxnSpPr>
        <p:spPr>
          <a:xfrm>
            <a:off x="8623300" y="4206875"/>
            <a:ext cx="0" cy="933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2333AA-2270-354A-A581-278E7F204E75}"/>
              </a:ext>
            </a:extLst>
          </p:cNvPr>
          <p:cNvCxnSpPr>
            <a:cxnSpLocks/>
          </p:cNvCxnSpPr>
          <p:nvPr/>
        </p:nvCxnSpPr>
        <p:spPr>
          <a:xfrm flipH="1">
            <a:off x="3130550" y="4572000"/>
            <a:ext cx="30416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DAA8C0-F42C-F845-80BF-566A174F9D34}"/>
              </a:ext>
            </a:extLst>
          </p:cNvPr>
          <p:cNvCxnSpPr>
            <a:cxnSpLocks/>
          </p:cNvCxnSpPr>
          <p:nvPr/>
        </p:nvCxnSpPr>
        <p:spPr>
          <a:xfrm flipH="1">
            <a:off x="3130550" y="4883150"/>
            <a:ext cx="30416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6625A-3A22-B144-AA44-FC11D92F47A7}"/>
              </a:ext>
            </a:extLst>
          </p:cNvPr>
          <p:cNvCxnSpPr>
            <a:cxnSpLocks/>
          </p:cNvCxnSpPr>
          <p:nvPr/>
        </p:nvCxnSpPr>
        <p:spPr>
          <a:xfrm flipH="1">
            <a:off x="3130550" y="5378450"/>
            <a:ext cx="30416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7AA76-9354-014F-8308-8781914F5979}"/>
              </a:ext>
            </a:extLst>
          </p:cNvPr>
          <p:cNvCxnSpPr>
            <a:cxnSpLocks/>
          </p:cNvCxnSpPr>
          <p:nvPr/>
        </p:nvCxnSpPr>
        <p:spPr>
          <a:xfrm flipH="1">
            <a:off x="3130550" y="5632450"/>
            <a:ext cx="30416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83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03A5-E274-1249-BA3C-888057DB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Cluster (Man, Monkey) and Dog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9B8E9-4C73-EF4C-885B-D093EB4F2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Cluster &amp; record mean (Divide non-zero value by 2)</a:t>
            </a:r>
          </a:p>
          <a:p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Yellow</a:t>
            </a:r>
            <a:r>
              <a:rPr lang="en-US" dirty="0"/>
              <a:t> = Update with mean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960BDC-4EAC-FB41-80CE-4886D9F7B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928964"/>
              </p:ext>
            </p:extLst>
          </p:nvPr>
        </p:nvGraphicFramePr>
        <p:xfrm>
          <a:off x="2632869" y="3797300"/>
          <a:ext cx="6926262" cy="1920240"/>
        </p:xfrm>
        <a:graphic>
          <a:graphicData uri="http://schemas.openxmlformats.org/drawingml/2006/table">
            <a:tbl>
              <a:tblPr/>
              <a:tblGrid>
                <a:gridCol w="1154377">
                  <a:extLst>
                    <a:ext uri="{9D8B030D-6E8A-4147-A177-3AD203B41FA5}">
                      <a16:colId xmlns:a16="http://schemas.microsoft.com/office/drawing/2014/main" val="2891505842"/>
                    </a:ext>
                  </a:extLst>
                </a:gridCol>
                <a:gridCol w="1154377">
                  <a:extLst>
                    <a:ext uri="{9D8B030D-6E8A-4147-A177-3AD203B41FA5}">
                      <a16:colId xmlns:a16="http://schemas.microsoft.com/office/drawing/2014/main" val="164479491"/>
                    </a:ext>
                  </a:extLst>
                </a:gridCol>
                <a:gridCol w="1154377">
                  <a:extLst>
                    <a:ext uri="{9D8B030D-6E8A-4147-A177-3AD203B41FA5}">
                      <a16:colId xmlns:a16="http://schemas.microsoft.com/office/drawing/2014/main" val="3692493129"/>
                    </a:ext>
                  </a:extLst>
                </a:gridCol>
                <a:gridCol w="1154377">
                  <a:extLst>
                    <a:ext uri="{9D8B030D-6E8A-4147-A177-3AD203B41FA5}">
                      <a16:colId xmlns:a16="http://schemas.microsoft.com/office/drawing/2014/main" val="3888237110"/>
                    </a:ext>
                  </a:extLst>
                </a:gridCol>
                <a:gridCol w="1154377">
                  <a:extLst>
                    <a:ext uri="{9D8B030D-6E8A-4147-A177-3AD203B41FA5}">
                      <a16:colId xmlns:a16="http://schemas.microsoft.com/office/drawing/2014/main" val="3444431185"/>
                    </a:ext>
                  </a:extLst>
                </a:gridCol>
                <a:gridCol w="1154377">
                  <a:extLst>
                    <a:ext uri="{9D8B030D-6E8A-4147-A177-3AD203B41FA5}">
                      <a16:colId xmlns:a16="http://schemas.microsoft.com/office/drawing/2014/main" val="1297028800"/>
                    </a:ext>
                  </a:extLst>
                </a:gridCol>
              </a:tblGrid>
              <a:tr h="376613">
                <a:tc>
                  <a:txBody>
                    <a:bodyPr/>
                    <a:lstStyle/>
                    <a:p>
                      <a:endParaRPr lang="en-US" sz="10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('Turtle', 'Chicken')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('Man', 'Monkey')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Tuna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Dog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496646"/>
                  </a:ext>
                </a:extLst>
              </a:tr>
              <a:tr h="376613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('Turtle', 'Chicken')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26.5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51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2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13.5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26601"/>
                  </a:ext>
                </a:extLst>
              </a:tr>
              <a:tr h="376613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('Man', 'Monkey')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35.5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12.5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2031"/>
                  </a:ext>
                </a:extLst>
              </a:tr>
              <a:tr h="21520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Tuna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26.5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27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02085"/>
                  </a:ext>
                </a:extLst>
              </a:tr>
              <a:tr h="21520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35.5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317811"/>
                  </a:ext>
                </a:extLst>
              </a:tr>
              <a:tr h="21520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Dog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13.5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12.5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907702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BF523F-B3F8-EF44-BC07-2D639D967ADD}"/>
              </a:ext>
            </a:extLst>
          </p:cNvPr>
          <p:cNvCxnSpPr>
            <a:cxnSpLocks/>
          </p:cNvCxnSpPr>
          <p:nvPr/>
        </p:nvCxnSpPr>
        <p:spPr>
          <a:xfrm>
            <a:off x="5308600" y="4381500"/>
            <a:ext cx="3162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67CAF4-0F32-D24C-BAB5-DE066BF31C57}"/>
              </a:ext>
            </a:extLst>
          </p:cNvPr>
          <p:cNvCxnSpPr>
            <a:cxnSpLocks/>
          </p:cNvCxnSpPr>
          <p:nvPr/>
        </p:nvCxnSpPr>
        <p:spPr>
          <a:xfrm>
            <a:off x="5308600" y="5111750"/>
            <a:ext cx="3162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94CF6-C5C9-AF41-9143-0274D8B6A8D8}"/>
              </a:ext>
            </a:extLst>
          </p:cNvPr>
          <p:cNvCxnSpPr>
            <a:cxnSpLocks/>
          </p:cNvCxnSpPr>
          <p:nvPr/>
        </p:nvCxnSpPr>
        <p:spPr>
          <a:xfrm>
            <a:off x="5308600" y="5365750"/>
            <a:ext cx="3162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CF4F16-ED28-B343-9C31-7E00D76700AD}"/>
              </a:ext>
            </a:extLst>
          </p:cNvPr>
          <p:cNvCxnSpPr>
            <a:cxnSpLocks/>
          </p:cNvCxnSpPr>
          <p:nvPr/>
        </p:nvCxnSpPr>
        <p:spPr>
          <a:xfrm>
            <a:off x="4203700" y="4787900"/>
            <a:ext cx="0" cy="844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A0D6C5-0DF9-C241-902C-92A01BC9A33C}"/>
              </a:ext>
            </a:extLst>
          </p:cNvPr>
          <p:cNvCxnSpPr>
            <a:cxnSpLocks/>
          </p:cNvCxnSpPr>
          <p:nvPr/>
        </p:nvCxnSpPr>
        <p:spPr>
          <a:xfrm>
            <a:off x="6489700" y="4787900"/>
            <a:ext cx="0" cy="844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39201D-2331-6B42-9DBE-41868A682586}"/>
              </a:ext>
            </a:extLst>
          </p:cNvPr>
          <p:cNvCxnSpPr>
            <a:cxnSpLocks/>
          </p:cNvCxnSpPr>
          <p:nvPr/>
        </p:nvCxnSpPr>
        <p:spPr>
          <a:xfrm>
            <a:off x="7670800" y="4787900"/>
            <a:ext cx="0" cy="844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96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3CDFB-DFF9-594D-8635-233AE887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Cluster (Turtle, Chicken) and ((Man, Monkey), Dog)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2817-0E56-CF4A-929E-6AA59EA78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Cluster &amp; record mean (Divide non-zero value by 2)</a:t>
            </a:r>
          </a:p>
          <a:p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Yellow</a:t>
            </a:r>
            <a:r>
              <a:rPr lang="en-US" dirty="0"/>
              <a:t> = Update with mean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F0264A-7EDB-974C-B8CD-2367B30EE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150732"/>
              </p:ext>
            </p:extLst>
          </p:nvPr>
        </p:nvGraphicFramePr>
        <p:xfrm>
          <a:off x="2603499" y="3790769"/>
          <a:ext cx="6191250" cy="1676400"/>
        </p:xfrm>
        <a:graphic>
          <a:graphicData uri="http://schemas.openxmlformats.org/drawingml/2006/table">
            <a:tbl>
              <a:tblPr/>
              <a:tblGrid>
                <a:gridCol w="1238250">
                  <a:extLst>
                    <a:ext uri="{9D8B030D-6E8A-4147-A177-3AD203B41FA5}">
                      <a16:colId xmlns:a16="http://schemas.microsoft.com/office/drawing/2014/main" val="143329231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586422287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121040404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88759913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19957737"/>
                    </a:ext>
                  </a:extLst>
                </a:gridCol>
              </a:tblGrid>
              <a:tr h="383721">
                <a:tc>
                  <a:txBody>
                    <a:bodyPr/>
                    <a:lstStyle/>
                    <a:p>
                      <a:endParaRPr lang="en-US" sz="10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('Turtle', 'Chicken')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(('Man', 'Monkey'), 'Dog')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Tuna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861007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('Turtle', 'Chicken')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15.75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26.5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138914"/>
                  </a:ext>
                </a:extLst>
              </a:tr>
              <a:tr h="377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(('Man', 'Monkey'), 'Dog')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15.75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197536"/>
                  </a:ext>
                </a:extLst>
              </a:tr>
              <a:tr h="15094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Tuna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26.5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32788"/>
                  </a:ext>
                </a:extLst>
              </a:tr>
              <a:tr h="15094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36560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0DA274-8C8A-3648-BE5D-1CEC2ADEFB4B}"/>
              </a:ext>
            </a:extLst>
          </p:cNvPr>
          <p:cNvCxnSpPr/>
          <p:nvPr/>
        </p:nvCxnSpPr>
        <p:spPr>
          <a:xfrm>
            <a:off x="4216400" y="5099050"/>
            <a:ext cx="939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ACC304-CD8E-5042-ADC8-3ACC9DB2FCDF}"/>
              </a:ext>
            </a:extLst>
          </p:cNvPr>
          <p:cNvCxnSpPr/>
          <p:nvPr/>
        </p:nvCxnSpPr>
        <p:spPr>
          <a:xfrm>
            <a:off x="4216400" y="5346700"/>
            <a:ext cx="939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09357-0627-DC4E-8FD2-8F57980CE1B5}"/>
              </a:ext>
            </a:extLst>
          </p:cNvPr>
          <p:cNvCxnSpPr>
            <a:cxnSpLocks/>
          </p:cNvCxnSpPr>
          <p:nvPr/>
        </p:nvCxnSpPr>
        <p:spPr>
          <a:xfrm>
            <a:off x="6534150" y="4438650"/>
            <a:ext cx="0" cy="298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428210-25B9-7943-A3CE-D5CB51D40E34}"/>
              </a:ext>
            </a:extLst>
          </p:cNvPr>
          <p:cNvCxnSpPr>
            <a:cxnSpLocks/>
          </p:cNvCxnSpPr>
          <p:nvPr/>
        </p:nvCxnSpPr>
        <p:spPr>
          <a:xfrm>
            <a:off x="7721600" y="4438650"/>
            <a:ext cx="0" cy="298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BAA5-2784-F34D-A02C-A95CD68A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Cluster ((Turtle, Chicken), ((Man, Monkey), Dog)) and Tuna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61EC2-DA64-A749-B2AE-60A0AA6E5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Cluster &amp; record mean (Divide non-zero value by 2)</a:t>
            </a:r>
          </a:p>
          <a:p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Yellow</a:t>
            </a:r>
            <a:r>
              <a:rPr lang="en-US" dirty="0"/>
              <a:t> = Update with mean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D78DC9-7100-3045-A6E7-6C65187FE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88081"/>
              </p:ext>
            </p:extLst>
          </p:nvPr>
        </p:nvGraphicFramePr>
        <p:xfrm>
          <a:off x="2520950" y="3742690"/>
          <a:ext cx="6051552" cy="1921510"/>
        </p:xfrm>
        <a:graphic>
          <a:graphicData uri="http://schemas.openxmlformats.org/drawingml/2006/table">
            <a:tbl>
              <a:tblPr/>
              <a:tblGrid>
                <a:gridCol w="1512888">
                  <a:extLst>
                    <a:ext uri="{9D8B030D-6E8A-4147-A177-3AD203B41FA5}">
                      <a16:colId xmlns:a16="http://schemas.microsoft.com/office/drawing/2014/main" val="403262748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2017185934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2892927420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1499752930"/>
                    </a:ext>
                  </a:extLst>
                </a:gridCol>
              </a:tblGrid>
              <a:tr h="594753">
                <a:tc>
                  <a:txBody>
                    <a:bodyPr/>
                    <a:lstStyle/>
                    <a:p>
                      <a:pPr algn="r"/>
                      <a:endParaRPr lang="en-US" sz="10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((Turtle, Chicken), ((Man, Monkey), Dog))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Tuna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202390"/>
                  </a:ext>
                </a:extLst>
              </a:tr>
              <a:tr h="594753">
                <a:tc>
                  <a:txBody>
                    <a:bodyPr/>
                    <a:lstStyle/>
                    <a:p>
                      <a:pPr fontAlgn="ctr"/>
                      <a:r>
                        <a:rPr lang="en-US" sz="1000" dirty="0">
                          <a:effectLst/>
                        </a:rPr>
                        <a:t>((Turtle, Chicken), ((Man, Monkey), Dog))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28.375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31.875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74482"/>
                  </a:ext>
                </a:extLst>
              </a:tr>
              <a:tr h="366002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Tuna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28.375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29806"/>
                  </a:ext>
                </a:extLst>
              </a:tr>
              <a:tr h="366002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31.875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C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8338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385B54-0599-6C46-8CF3-F3B10B2119FD}"/>
              </a:ext>
            </a:extLst>
          </p:cNvPr>
          <p:cNvCxnSpPr/>
          <p:nvPr/>
        </p:nvCxnSpPr>
        <p:spPr>
          <a:xfrm>
            <a:off x="4549329" y="5478843"/>
            <a:ext cx="10201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FE1F59-932B-CB49-96F9-9502E4DFCE02}"/>
              </a:ext>
            </a:extLst>
          </p:cNvPr>
          <p:cNvCxnSpPr>
            <a:cxnSpLocks/>
          </p:cNvCxnSpPr>
          <p:nvPr/>
        </p:nvCxnSpPr>
        <p:spPr>
          <a:xfrm>
            <a:off x="7218219" y="4708027"/>
            <a:ext cx="0" cy="2884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10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B230-04E8-FE41-ABDD-99785CA9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Cluster ((('Turtle', 'Chicken'), (('Man', 'Monkey'), 'Dog')), 'Tuna’) and Moth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7A17C-05BD-384F-A3F5-E1732A94C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Cluster &amp; record mean (Divide non-zero value by 2)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8BD652-1930-8949-91D0-87663A628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229876"/>
              </p:ext>
            </p:extLst>
          </p:nvPr>
        </p:nvGraphicFramePr>
        <p:xfrm>
          <a:off x="1187076" y="3793490"/>
          <a:ext cx="8761413" cy="1036320"/>
        </p:xfrm>
        <a:graphic>
          <a:graphicData uri="http://schemas.openxmlformats.org/drawingml/2006/table">
            <a:tbl>
              <a:tblPr/>
              <a:tblGrid>
                <a:gridCol w="2920471">
                  <a:extLst>
                    <a:ext uri="{9D8B030D-6E8A-4147-A177-3AD203B41FA5}">
                      <a16:colId xmlns:a16="http://schemas.microsoft.com/office/drawing/2014/main" val="883027633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1346026670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42852376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((('Turtle', 'Chicken'), (('Man', 'Monkey'), 'Dog')), 'Tuna')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48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((('Turtle', 'Chicken'), (('Man', 'Monkey'), 'Dog')), 'Tuna')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36.4375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180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36.4375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0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4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AABC-89CF-4A4A-BDE7-32B8ECB4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Create Dendrogram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9E7E0-1DD7-5F42-AFAD-5E94F103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Output: Rooted Tree</a:t>
            </a:r>
          </a:p>
          <a:p>
            <a:pPr lvl="1"/>
            <a:r>
              <a:rPr lang="en-US" dirty="0"/>
              <a:t>Using the branch lengths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1CE57-FC0D-7342-8D8F-79F32AB4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58" y="2603500"/>
            <a:ext cx="4160758" cy="3929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1A13EF-74E9-0845-8996-C618BFD96C41}"/>
              </a:ext>
            </a:extLst>
          </p:cNvPr>
          <p:cNvSpPr/>
          <p:nvPr/>
        </p:nvSpPr>
        <p:spPr>
          <a:xfrm>
            <a:off x="1045465" y="337306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{('Man', 'Monkey'): 0.5, </a:t>
            </a:r>
          </a:p>
          <a:p>
            <a:r>
              <a:rPr lang="en-US" sz="1000" dirty="0"/>
              <a:t>('Turtle', 'Chicken'): 4.0, </a:t>
            </a:r>
          </a:p>
          <a:p>
            <a:r>
              <a:rPr lang="en-US" sz="1000" dirty="0"/>
              <a:t>(('Man', 'Monkey'), 'Dog'): 6.25, </a:t>
            </a:r>
          </a:p>
          <a:p>
            <a:r>
              <a:rPr lang="en-US" sz="1000" dirty="0"/>
              <a:t>(('Turtle', 'Chicken'), (('Man', 'Monkey'), 'Dog')): 7.875, </a:t>
            </a:r>
          </a:p>
          <a:p>
            <a:r>
              <a:rPr lang="en-US" sz="1000" dirty="0"/>
              <a:t>((('Turtle', 'Chicken'), (('Man', 'Monkey'), 'Dog')), 'Tuna'): 14.1875, </a:t>
            </a:r>
          </a:p>
          <a:p>
            <a:r>
              <a:rPr lang="en-US" sz="1000" dirty="0"/>
              <a:t>(((('Turtle', 'Chicken'), (('Man', 'Monkey'), 'Dog')), 'Tuna'), 'Moth'): 18.21875}</a:t>
            </a:r>
          </a:p>
        </p:txBody>
      </p:sp>
    </p:spTree>
    <p:extLst>
      <p:ext uri="{BB962C8B-B14F-4D97-AF65-F5344CB8AC3E}">
        <p14:creationId xmlns:p14="http://schemas.microsoft.com/office/powerpoint/2010/main" val="262645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D333-7EBF-934A-BA8D-2F35E041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&amp;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4184C-AEED-824A-A196-C4F34135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Easy, unsupervised, deterministic classification</a:t>
            </a:r>
          </a:p>
          <a:p>
            <a:pPr lvl="1"/>
            <a:r>
              <a:rPr lang="en-US" dirty="0"/>
              <a:t>Compliments other analyses, notably sequence alignment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Assumes a constant rate of biological evolution</a:t>
            </a:r>
          </a:p>
          <a:p>
            <a:pPr lvl="1"/>
            <a:r>
              <a:rPr lang="en-US" dirty="0"/>
              <a:t>Only accounts for sequential data, and not observable reality</a:t>
            </a:r>
          </a:p>
          <a:p>
            <a:pPr lvl="2"/>
            <a:r>
              <a:rPr lang="en-US" dirty="0"/>
              <a:t>Especially phenotypes (physical traits)</a:t>
            </a:r>
          </a:p>
          <a:p>
            <a:pPr lvl="1"/>
            <a:r>
              <a:rPr lang="en-US" dirty="0"/>
              <a:t>Amino acid differences are all treated equally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1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B3CC-FCC2-8043-83C9-EC19C7F8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E401E-63B6-734E-8BDF-66701DA7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me: </a:t>
            </a:r>
            <a:r>
              <a:rPr lang="en-US" dirty="0">
                <a:hlinkClick r:id="rId2"/>
              </a:rPr>
              <a:t>skimble@edjanalytics.com</a:t>
            </a:r>
            <a:endParaRPr lang="en-US" dirty="0"/>
          </a:p>
          <a:p>
            <a:r>
              <a:rPr lang="en-US" dirty="0"/>
              <a:t>Message me on Slack (Shane Kimble): Louisville Tech, Code Louisville</a:t>
            </a:r>
          </a:p>
          <a:p>
            <a:r>
              <a:rPr lang="en-US" dirty="0"/>
              <a:t>Follow me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https://github.com/summonholmes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67BC-0405-E94D-9AAD-D589DDD9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705" y="4125313"/>
            <a:ext cx="4482155" cy="25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6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3032-7E53-A841-8EC6-DC016F5D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AA06-FB7E-C347-993B-7BCA33D64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evolutionary development and history of a species or higher taxonomic grouping of organisms.</a:t>
            </a:r>
          </a:p>
          <a:p>
            <a:pPr lvl="1"/>
            <a:r>
              <a:rPr lang="en-US" dirty="0"/>
              <a:t>Note: Biological evolution is defined as the change in allele frequencies in a </a:t>
            </a:r>
            <a:r>
              <a:rPr lang="en-US" b="1" dirty="0"/>
              <a:t>population</a:t>
            </a:r>
            <a:r>
              <a:rPr lang="en-US" dirty="0"/>
              <a:t>, over time.</a:t>
            </a:r>
          </a:p>
          <a:p>
            <a:pPr lvl="1"/>
            <a:r>
              <a:rPr lang="en-US" dirty="0"/>
              <a:t>Allele: The possible variants of a gene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0F65F-A6C8-9648-AAAC-B02E1CA5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52" y="4365655"/>
            <a:ext cx="3901252" cy="2098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9B5D7-345E-DE49-83E7-7259229EB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97" y="3566949"/>
            <a:ext cx="2892136" cy="32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7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5013-BC3C-2E44-9E74-9AF67EFD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DE794-1E5D-B448-84F4-F1154F7C2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</a:t>
            </a:r>
            <a:r>
              <a:rPr lang="en-US" dirty="0"/>
              <a:t>nweighted </a:t>
            </a:r>
            <a:r>
              <a:rPr lang="en-US" b="1" dirty="0"/>
              <a:t>P</a:t>
            </a:r>
            <a:r>
              <a:rPr lang="en-US" dirty="0"/>
              <a:t>air </a:t>
            </a:r>
            <a:r>
              <a:rPr lang="en-US" b="1" dirty="0"/>
              <a:t>G</a:t>
            </a:r>
            <a:r>
              <a:rPr lang="en-US" dirty="0"/>
              <a:t>roup </a:t>
            </a:r>
            <a:r>
              <a:rPr lang="en-US" b="1" dirty="0"/>
              <a:t>M</a:t>
            </a:r>
            <a:r>
              <a:rPr lang="en-US" dirty="0"/>
              <a:t>ethod with </a:t>
            </a:r>
            <a:r>
              <a:rPr lang="en-US" b="1" dirty="0"/>
              <a:t>A</a:t>
            </a:r>
            <a:r>
              <a:rPr lang="en-US" dirty="0"/>
              <a:t>rithmetic Mean</a:t>
            </a:r>
          </a:p>
          <a:p>
            <a:pPr lvl="1"/>
            <a:r>
              <a:rPr lang="en-US" dirty="0"/>
              <a:t>Hierarchical Clustering resulting in a rooted tree</a:t>
            </a:r>
          </a:p>
          <a:p>
            <a:pPr lvl="1"/>
            <a:r>
              <a:rPr lang="en-US" dirty="0"/>
              <a:t>Input: Distance Matrix</a:t>
            </a:r>
          </a:p>
          <a:p>
            <a:pPr lvl="1"/>
            <a:r>
              <a:rPr lang="en-US" dirty="0"/>
              <a:t>Output: Rooted Tree</a:t>
            </a:r>
          </a:p>
          <a:p>
            <a:pPr lvl="1"/>
            <a:r>
              <a:rPr lang="en-US" dirty="0"/>
              <a:t>The general idea is to iteratively cluster the smallest values, then replace the two values with one mean value.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7D5C-83FC-3A42-B83F-E4EC7A05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190" y="4464051"/>
            <a:ext cx="3074940" cy="23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3AAF-C5D4-3C42-A784-284F982B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distance matrices come from?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9C0725-73F1-8641-BC83-A747FF836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1027" y="2711638"/>
            <a:ext cx="3395080" cy="3416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FD4466-7CE4-8147-BF9E-ADE6E0B59E95}"/>
              </a:ext>
            </a:extLst>
          </p:cNvPr>
          <p:cNvSpPr txBox="1">
            <a:spLocks/>
          </p:cNvSpPr>
          <p:nvPr/>
        </p:nvSpPr>
        <p:spPr>
          <a:xfrm>
            <a:off x="1122830" y="2468032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Central Dogma of Molecular Biology: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9EE22-4EFC-D844-81CC-AE206E9A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14" y="3037437"/>
            <a:ext cx="3146920" cy="258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75EEC-19F4-4E40-915D-A7F7A344D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821" y="3682998"/>
            <a:ext cx="4213206" cy="12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3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99FD-FCEB-6E49-BFD7-6FEEC239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2CA5-6797-294B-B5A3-FE1360E34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the following amino acid sequences for the Sonic hedgehog protein:</a:t>
            </a:r>
          </a:p>
          <a:p>
            <a:pPr lvl="1"/>
            <a:r>
              <a:rPr lang="en-US" dirty="0"/>
              <a:t>Junglefowl: “MVEMLLLTRILLVGFICALL…”</a:t>
            </a:r>
          </a:p>
          <a:p>
            <a:pPr lvl="1"/>
            <a:r>
              <a:rPr lang="en-US" i="1" dirty="0"/>
              <a:t>Zebrafish: </a:t>
            </a:r>
            <a:r>
              <a:rPr lang="en-US" dirty="0"/>
              <a:t>"MRLLTRVLLVSLLTLSLVVSGLA…”</a:t>
            </a:r>
          </a:p>
          <a:p>
            <a:pPr lvl="1"/>
            <a:r>
              <a:rPr lang="en-US" i="1" dirty="0"/>
              <a:t>Coelacanth: “</a:t>
            </a:r>
            <a:r>
              <a:rPr lang="en-US" dirty="0"/>
              <a:t>MDEMLLLTRIVLVGLICSSLVS…</a:t>
            </a:r>
            <a:r>
              <a:rPr lang="en-US" i="1" dirty="0"/>
              <a:t>”</a:t>
            </a:r>
            <a:endParaRPr lang="en-US" dirty="0"/>
          </a:p>
          <a:p>
            <a:pPr lvl="1"/>
            <a:r>
              <a:rPr lang="en-US" i="1" dirty="0"/>
              <a:t>Flounder: “</a:t>
            </a:r>
            <a:r>
              <a:rPr lang="en-US" dirty="0"/>
              <a:t>MLLWTRIVLAGVICLSLVSSG…”</a:t>
            </a:r>
          </a:p>
          <a:p>
            <a:pPr lvl="1"/>
            <a:r>
              <a:rPr lang="en-US" i="1" dirty="0"/>
              <a:t>Carp: “</a:t>
            </a:r>
            <a:r>
              <a:rPr lang="en-US" dirty="0"/>
              <a:t>MRLMTRVLLVSLLSLSLVVSGLAC…</a:t>
            </a:r>
            <a:r>
              <a:rPr lang="en-US" i="1" dirty="0"/>
              <a:t>”</a:t>
            </a:r>
            <a:endParaRPr lang="en-US" dirty="0"/>
          </a:p>
          <a:p>
            <a:pPr lvl="1"/>
            <a:r>
              <a:rPr lang="en-US" i="1" dirty="0"/>
              <a:t>Skate: “</a:t>
            </a:r>
            <a:r>
              <a:rPr lang="en-US" dirty="0"/>
              <a:t>MMLTRIVLVGLVCCSLFSSARACG…</a:t>
            </a:r>
            <a:r>
              <a:rPr lang="en-US" i="1" dirty="0"/>
              <a:t>”</a:t>
            </a:r>
          </a:p>
          <a:p>
            <a:pPr lvl="1"/>
            <a:r>
              <a:rPr lang="en-US" i="1" dirty="0"/>
              <a:t>…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12A12-0725-884B-BD35-86CB35E3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54" y="3232150"/>
            <a:ext cx="1270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4A31-355F-A44E-A0A2-AC08447E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9170-AA1B-574A-82AC-533140F80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pair of vertebrates, calculate the pairwise difference, then reorganize to square form.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E83F63-7B25-EE43-A76B-2A287A3850AC}"/>
              </a:ext>
            </a:extLst>
          </p:cNvPr>
          <p:cNvSpPr/>
          <p:nvPr/>
        </p:nvSpPr>
        <p:spPr>
          <a:xfrm>
            <a:off x="448639" y="3429000"/>
            <a:ext cx="28185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BBBBBB"/>
                </a:solidFill>
                <a:latin typeface="Courier New" panose="02070309020205020404" pitchFamily="49" charset="0"/>
              </a:rPr>
              <a:t>{'Red Junglefowl vs. Zebrafish': 403, 'Red Junglefowl vs. Indonesian Coelacanth': 174, 'Red Junglefowl vs. Olive Flounder': 406, 'Red Junglefowl vs. Carp': 403, 'Red Junglefowl vs. Little Skate': 398, 'Red Junglefowl vs. Mouse': 411, 'Red Junglefowl vs. Chimpanzee': 197, 'Red Junglefowl vs. Human': 430, 'Zebrafish vs. Indonesian Coelacanth': 397, 'Zebrafish vs. Olive Flounder': 138, 'Zebrafish vs. Carp': 36, 'Zebrafish vs. Little Skate': 359, 'Zebrafish vs. Mouse': 409, 'Zebrafish vs. Chimpanzee': 433, 'Zebrafish vs. Human': 221, 'Indonesian Coelacanth vs. Olive Flounder': 397, 'Indonesian Coelacanth vs. Carp': 395, 'Indonesian Coelacanth vs. Little Skate': 395, 'Indonesian Coelacanth vs. Mouse': 409, 'Indonesian Coelacanth vs. Chimpanzee': 209, 'Indonesian Coelacanth vs. Human': 438, 'Olive Flounder vs. Carp': 139, 'Olive Flounder vs. Little Skate': 343, 'Olive Flounder vs. Mouse': 407, 'Olive Flounder vs. Chimpanzee': 443, 'Olive Flounder vs. Human': 241, 'Carp vs. Little Skate': 356, 'Carp vs. Mouse': 412, 'Carp vs. Chimpanzee': 432, 'Carp vs. Human': 222, 'Little Skate vs. Mouse': 407, 'Little Skate vs. Chimpanzee': 438, 'Little Skate vs. Human': 428, 'Mouse vs. Chimpanzee': 434, 'Mouse vs. Human': 426, 'Chimpanzee vs. Human': 426}</a:t>
            </a:r>
            <a:endParaRPr lang="en-US" sz="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B41BF-5F88-494B-BA3E-F34B452EC07A}"/>
              </a:ext>
            </a:extLst>
          </p:cNvPr>
          <p:cNvSpPr/>
          <p:nvPr/>
        </p:nvSpPr>
        <p:spPr>
          <a:xfrm>
            <a:off x="3854109" y="3429000"/>
            <a:ext cx="1592495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BBBBBB"/>
                </a:solidFill>
                <a:latin typeface="Courier New" panose="02070309020205020404" pitchFamily="49" charset="0"/>
              </a:rPr>
              <a:t>{'Red Junglefowl': (0, 403, 174, 406, 403, 398, 411, 197, 430), 'Zebrafish': (403, 0, 397, 138, 36, 359, 409, 433, 221), 'Indonesian Coelacanth': (174, 397, 0, 397, 395, 395, 409, 209, 438), 'Olive Flounder': (406, 138, 397, 0, 139, 343, 407, 443, 241), 'Carp': (403, 36, 395, 139, 0, 356, 412, 432, 222), 'Little Skate': (398, 359, 395, 343, 356, 0, 407, 438, 428), 'Mouse': (411, 409, 409, 407, 412, 407, 0, 434, 426), 'Chimpanzee': (197, 433, 209, 443, 432, 438, 434, 0, 426), 'Human': (430, 221, 438, 241, 222, 428, 426, 426, 0)}</a:t>
            </a:r>
            <a:endParaRPr lang="en-US" sz="7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2514E1-42CC-974D-B2B1-BE308DCF6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05731"/>
              </p:ext>
            </p:extLst>
          </p:nvPr>
        </p:nvGraphicFramePr>
        <p:xfrm>
          <a:off x="6236413" y="3429000"/>
          <a:ext cx="5691060" cy="2420774"/>
        </p:xfrm>
        <a:graphic>
          <a:graphicData uri="http://schemas.openxmlformats.org/drawingml/2006/table">
            <a:tbl>
              <a:tblPr/>
              <a:tblGrid>
                <a:gridCol w="569106">
                  <a:extLst>
                    <a:ext uri="{9D8B030D-6E8A-4147-A177-3AD203B41FA5}">
                      <a16:colId xmlns:a16="http://schemas.microsoft.com/office/drawing/2014/main" val="158424162"/>
                    </a:ext>
                  </a:extLst>
                </a:gridCol>
                <a:gridCol w="569106">
                  <a:extLst>
                    <a:ext uri="{9D8B030D-6E8A-4147-A177-3AD203B41FA5}">
                      <a16:colId xmlns:a16="http://schemas.microsoft.com/office/drawing/2014/main" val="3478111084"/>
                    </a:ext>
                  </a:extLst>
                </a:gridCol>
                <a:gridCol w="569106">
                  <a:extLst>
                    <a:ext uri="{9D8B030D-6E8A-4147-A177-3AD203B41FA5}">
                      <a16:colId xmlns:a16="http://schemas.microsoft.com/office/drawing/2014/main" val="1078392763"/>
                    </a:ext>
                  </a:extLst>
                </a:gridCol>
                <a:gridCol w="569106">
                  <a:extLst>
                    <a:ext uri="{9D8B030D-6E8A-4147-A177-3AD203B41FA5}">
                      <a16:colId xmlns:a16="http://schemas.microsoft.com/office/drawing/2014/main" val="812756423"/>
                    </a:ext>
                  </a:extLst>
                </a:gridCol>
                <a:gridCol w="569106">
                  <a:extLst>
                    <a:ext uri="{9D8B030D-6E8A-4147-A177-3AD203B41FA5}">
                      <a16:colId xmlns:a16="http://schemas.microsoft.com/office/drawing/2014/main" val="603499461"/>
                    </a:ext>
                  </a:extLst>
                </a:gridCol>
                <a:gridCol w="569106">
                  <a:extLst>
                    <a:ext uri="{9D8B030D-6E8A-4147-A177-3AD203B41FA5}">
                      <a16:colId xmlns:a16="http://schemas.microsoft.com/office/drawing/2014/main" val="1811892911"/>
                    </a:ext>
                  </a:extLst>
                </a:gridCol>
                <a:gridCol w="569106">
                  <a:extLst>
                    <a:ext uri="{9D8B030D-6E8A-4147-A177-3AD203B41FA5}">
                      <a16:colId xmlns:a16="http://schemas.microsoft.com/office/drawing/2014/main" val="551221202"/>
                    </a:ext>
                  </a:extLst>
                </a:gridCol>
                <a:gridCol w="569106">
                  <a:extLst>
                    <a:ext uri="{9D8B030D-6E8A-4147-A177-3AD203B41FA5}">
                      <a16:colId xmlns:a16="http://schemas.microsoft.com/office/drawing/2014/main" val="3250176172"/>
                    </a:ext>
                  </a:extLst>
                </a:gridCol>
                <a:gridCol w="569106">
                  <a:extLst>
                    <a:ext uri="{9D8B030D-6E8A-4147-A177-3AD203B41FA5}">
                      <a16:colId xmlns:a16="http://schemas.microsoft.com/office/drawing/2014/main" val="1994514380"/>
                    </a:ext>
                  </a:extLst>
                </a:gridCol>
                <a:gridCol w="569106">
                  <a:extLst>
                    <a:ext uri="{9D8B030D-6E8A-4147-A177-3AD203B41FA5}">
                      <a16:colId xmlns:a16="http://schemas.microsoft.com/office/drawing/2014/main" val="2944374058"/>
                    </a:ext>
                  </a:extLst>
                </a:gridCol>
              </a:tblGrid>
              <a:tr h="354484">
                <a:tc>
                  <a:txBody>
                    <a:bodyPr/>
                    <a:lstStyle/>
                    <a:p>
                      <a:pPr algn="r"/>
                      <a:endParaRPr lang="en-US" sz="600">
                        <a:effectLst/>
                      </a:endParaRP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Red Junglefowl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Zebrafish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Indonesian Coelacanth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Olive Flounder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Carp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Little Skate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Mouse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Chimpanzee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Human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490104"/>
                  </a:ext>
                </a:extLst>
              </a:tr>
              <a:tr h="272680">
                <a:tc>
                  <a:txBody>
                    <a:bodyPr/>
                    <a:lstStyle/>
                    <a:p>
                      <a:pPr fontAlgn="ctr"/>
                      <a:r>
                        <a:rPr lang="en-US" sz="600">
                          <a:effectLst/>
                        </a:rPr>
                        <a:t>Red Junglefowl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174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411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197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659606"/>
                  </a:ext>
                </a:extLst>
              </a:tr>
              <a:tr h="190876">
                <a:tc>
                  <a:txBody>
                    <a:bodyPr/>
                    <a:lstStyle/>
                    <a:p>
                      <a:pPr fontAlgn="ctr"/>
                      <a:r>
                        <a:rPr lang="en-US" sz="600">
                          <a:effectLst/>
                        </a:rPr>
                        <a:t>Zebrafish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138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359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221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487421"/>
                  </a:ext>
                </a:extLst>
              </a:tr>
              <a:tr h="354484">
                <a:tc>
                  <a:txBody>
                    <a:bodyPr/>
                    <a:lstStyle/>
                    <a:p>
                      <a:pPr fontAlgn="ctr"/>
                      <a:r>
                        <a:rPr lang="en-US" sz="600">
                          <a:effectLst/>
                        </a:rPr>
                        <a:t>Indonesian Coelacanth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174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395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395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209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546667"/>
                  </a:ext>
                </a:extLst>
              </a:tr>
              <a:tr h="272680">
                <a:tc>
                  <a:txBody>
                    <a:bodyPr/>
                    <a:lstStyle/>
                    <a:p>
                      <a:pPr fontAlgn="ctr"/>
                      <a:r>
                        <a:rPr lang="en-US" sz="600">
                          <a:effectLst/>
                        </a:rPr>
                        <a:t>Olive Flounder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406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138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139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343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443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241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925341"/>
                  </a:ext>
                </a:extLst>
              </a:tr>
              <a:tr h="112904">
                <a:tc>
                  <a:txBody>
                    <a:bodyPr/>
                    <a:lstStyle/>
                    <a:p>
                      <a:pPr fontAlgn="ctr"/>
                      <a:r>
                        <a:rPr lang="en-US" sz="600">
                          <a:effectLst/>
                        </a:rPr>
                        <a:t>Carp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395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139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356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412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432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222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588479"/>
                  </a:ext>
                </a:extLst>
              </a:tr>
              <a:tr h="190876">
                <a:tc>
                  <a:txBody>
                    <a:bodyPr/>
                    <a:lstStyle/>
                    <a:p>
                      <a:pPr fontAlgn="ctr"/>
                      <a:r>
                        <a:rPr lang="en-US" sz="600">
                          <a:effectLst/>
                        </a:rPr>
                        <a:t>Little Skate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359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395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343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356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428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864317"/>
                  </a:ext>
                </a:extLst>
              </a:tr>
              <a:tr h="190876">
                <a:tc>
                  <a:txBody>
                    <a:bodyPr/>
                    <a:lstStyle/>
                    <a:p>
                      <a:pPr fontAlgn="ctr"/>
                      <a:r>
                        <a:rPr lang="en-US" sz="600">
                          <a:effectLst/>
                        </a:rPr>
                        <a:t>Mouse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411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412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407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434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426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496190"/>
                  </a:ext>
                </a:extLst>
              </a:tr>
              <a:tr h="272680">
                <a:tc>
                  <a:txBody>
                    <a:bodyPr/>
                    <a:lstStyle/>
                    <a:p>
                      <a:pPr fontAlgn="ctr"/>
                      <a:r>
                        <a:rPr lang="en-US" sz="600">
                          <a:effectLst/>
                        </a:rPr>
                        <a:t>Chimpanzee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197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209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443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432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434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426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286643"/>
                  </a:ext>
                </a:extLst>
              </a:tr>
              <a:tr h="190876">
                <a:tc>
                  <a:txBody>
                    <a:bodyPr/>
                    <a:lstStyle/>
                    <a:p>
                      <a:pPr fontAlgn="ctr"/>
                      <a:r>
                        <a:rPr lang="en-US" sz="600">
                          <a:effectLst/>
                        </a:rPr>
                        <a:t>Human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221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438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241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222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428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426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426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0</a:t>
                      </a:r>
                    </a:p>
                  </a:txBody>
                  <a:tcPr marL="38822" marR="38822" marT="19411" marB="194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265907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8D509299-D6DB-294C-9FCE-BE481641C524}"/>
              </a:ext>
            </a:extLst>
          </p:cNvPr>
          <p:cNvSpPr/>
          <p:nvPr/>
        </p:nvSpPr>
        <p:spPr>
          <a:xfrm>
            <a:off x="3267183" y="4530903"/>
            <a:ext cx="503433" cy="51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0A06122-6961-424C-A623-D7E395D6B710}"/>
              </a:ext>
            </a:extLst>
          </p:cNvPr>
          <p:cNvSpPr/>
          <p:nvPr/>
        </p:nvSpPr>
        <p:spPr>
          <a:xfrm>
            <a:off x="5589792" y="4530902"/>
            <a:ext cx="503433" cy="51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6F67B1-1291-F044-AADB-39DF3B9D494B}"/>
              </a:ext>
            </a:extLst>
          </p:cNvPr>
          <p:cNvCxnSpPr>
            <a:cxnSpLocks/>
          </p:cNvCxnSpPr>
          <p:nvPr/>
        </p:nvCxnSpPr>
        <p:spPr>
          <a:xfrm>
            <a:off x="7212458" y="3914454"/>
            <a:ext cx="4345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647889-BDF4-EB4D-8BC5-1B79DC12FAFD}"/>
              </a:ext>
            </a:extLst>
          </p:cNvPr>
          <p:cNvCxnSpPr>
            <a:cxnSpLocks/>
          </p:cNvCxnSpPr>
          <p:nvPr/>
        </p:nvCxnSpPr>
        <p:spPr>
          <a:xfrm>
            <a:off x="7438490" y="4149048"/>
            <a:ext cx="4119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38781C-F2A5-9B45-B785-F68BFD78E16D}"/>
              </a:ext>
            </a:extLst>
          </p:cNvPr>
          <p:cNvCxnSpPr>
            <a:cxnSpLocks/>
          </p:cNvCxnSpPr>
          <p:nvPr/>
        </p:nvCxnSpPr>
        <p:spPr>
          <a:xfrm>
            <a:off x="7438490" y="4215404"/>
            <a:ext cx="0" cy="153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36B9E5-6D54-EA45-91EE-F14BA2ECEC10}"/>
              </a:ext>
            </a:extLst>
          </p:cNvPr>
          <p:cNvCxnSpPr>
            <a:cxnSpLocks/>
          </p:cNvCxnSpPr>
          <p:nvPr/>
        </p:nvCxnSpPr>
        <p:spPr>
          <a:xfrm>
            <a:off x="8106311" y="4416017"/>
            <a:ext cx="3452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0E0791-8D1E-3C4D-A1A3-2BB99DDAC643}"/>
              </a:ext>
            </a:extLst>
          </p:cNvPr>
          <p:cNvCxnSpPr>
            <a:cxnSpLocks/>
          </p:cNvCxnSpPr>
          <p:nvPr/>
        </p:nvCxnSpPr>
        <p:spPr>
          <a:xfrm>
            <a:off x="6863135" y="4027040"/>
            <a:ext cx="0" cy="1726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86BE2F-FD26-F143-8827-28AE4260C97E}"/>
              </a:ext>
            </a:extLst>
          </p:cNvPr>
          <p:cNvCxnSpPr>
            <a:cxnSpLocks/>
          </p:cNvCxnSpPr>
          <p:nvPr/>
        </p:nvCxnSpPr>
        <p:spPr>
          <a:xfrm>
            <a:off x="7991583" y="4530902"/>
            <a:ext cx="0" cy="122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8A46A6-7F56-9C4E-9185-9D681A067F77}"/>
              </a:ext>
            </a:extLst>
          </p:cNvPr>
          <p:cNvCxnSpPr>
            <a:cxnSpLocks/>
          </p:cNvCxnSpPr>
          <p:nvPr/>
        </p:nvCxnSpPr>
        <p:spPr>
          <a:xfrm>
            <a:off x="8698788" y="4713967"/>
            <a:ext cx="2859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57689-9134-A44E-95E0-C0ABD7196A2E}"/>
              </a:ext>
            </a:extLst>
          </p:cNvPr>
          <p:cNvCxnSpPr>
            <a:cxnSpLocks/>
          </p:cNvCxnSpPr>
          <p:nvPr/>
        </p:nvCxnSpPr>
        <p:spPr>
          <a:xfrm>
            <a:off x="8563512" y="4794448"/>
            <a:ext cx="0" cy="9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BFF557-C1FB-3B4A-B264-189C71E31E38}"/>
              </a:ext>
            </a:extLst>
          </p:cNvPr>
          <p:cNvCxnSpPr>
            <a:cxnSpLocks/>
          </p:cNvCxnSpPr>
          <p:nvPr/>
        </p:nvCxnSpPr>
        <p:spPr>
          <a:xfrm>
            <a:off x="9221058" y="4928317"/>
            <a:ext cx="233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867D31-C198-1047-A0C8-31511A30D50F}"/>
              </a:ext>
            </a:extLst>
          </p:cNvPr>
          <p:cNvCxnSpPr>
            <a:cxnSpLocks/>
          </p:cNvCxnSpPr>
          <p:nvPr/>
        </p:nvCxnSpPr>
        <p:spPr>
          <a:xfrm>
            <a:off x="9221058" y="4983271"/>
            <a:ext cx="0" cy="83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B0A899-4A99-F546-9B0A-3287DADE4B09}"/>
              </a:ext>
            </a:extLst>
          </p:cNvPr>
          <p:cNvCxnSpPr>
            <a:cxnSpLocks/>
          </p:cNvCxnSpPr>
          <p:nvPr/>
        </p:nvCxnSpPr>
        <p:spPr>
          <a:xfrm>
            <a:off x="9743328" y="5142215"/>
            <a:ext cx="0" cy="671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9FD301-F6DB-C746-892A-D830191F33A6}"/>
              </a:ext>
            </a:extLst>
          </p:cNvPr>
          <p:cNvCxnSpPr>
            <a:cxnSpLocks/>
          </p:cNvCxnSpPr>
          <p:nvPr/>
        </p:nvCxnSpPr>
        <p:spPr>
          <a:xfrm>
            <a:off x="9832369" y="5106402"/>
            <a:ext cx="1726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710632-F766-ED4B-A231-0A7DD0A7C5D1}"/>
              </a:ext>
            </a:extLst>
          </p:cNvPr>
          <p:cNvCxnSpPr>
            <a:cxnSpLocks/>
          </p:cNvCxnSpPr>
          <p:nvPr/>
        </p:nvCxnSpPr>
        <p:spPr>
          <a:xfrm>
            <a:off x="10273334" y="5386805"/>
            <a:ext cx="0" cy="42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12E8F4-48A9-EF4A-B61E-D0055C751A08}"/>
              </a:ext>
            </a:extLst>
          </p:cNvPr>
          <p:cNvCxnSpPr>
            <a:cxnSpLocks/>
          </p:cNvCxnSpPr>
          <p:nvPr/>
        </p:nvCxnSpPr>
        <p:spPr>
          <a:xfrm>
            <a:off x="10397480" y="5284343"/>
            <a:ext cx="1160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4024EC-5A98-2445-AC04-3E7E58076464}"/>
              </a:ext>
            </a:extLst>
          </p:cNvPr>
          <p:cNvCxnSpPr>
            <a:cxnSpLocks/>
          </p:cNvCxnSpPr>
          <p:nvPr/>
        </p:nvCxnSpPr>
        <p:spPr>
          <a:xfrm>
            <a:off x="10868379" y="5478118"/>
            <a:ext cx="690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5E9A51-E517-D840-9EA5-B40F8F708AF2}"/>
              </a:ext>
            </a:extLst>
          </p:cNvPr>
          <p:cNvCxnSpPr>
            <a:cxnSpLocks/>
          </p:cNvCxnSpPr>
          <p:nvPr/>
        </p:nvCxnSpPr>
        <p:spPr>
          <a:xfrm>
            <a:off x="10868379" y="5600413"/>
            <a:ext cx="0" cy="15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1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3B595-1C6C-F242-998D-934FB0A6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B2855-275F-BB42-986C-AC5F8B67B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2307665"/>
            <a:ext cx="8825659" cy="3416300"/>
          </a:xfrm>
        </p:spPr>
        <p:txBody>
          <a:bodyPr/>
          <a:lstStyle/>
          <a:p>
            <a:r>
              <a:rPr lang="en-US" dirty="0"/>
              <a:t>Input: Distance Matrix</a:t>
            </a:r>
          </a:p>
          <a:p>
            <a:pPr lvl="1"/>
            <a:r>
              <a:rPr lang="en-US" dirty="0"/>
              <a:t>Square Matrix of pairwise distances.  The numbers are the total differences between amino acids for a particular protein.</a:t>
            </a:r>
          </a:p>
          <a:p>
            <a:pPr lvl="1"/>
            <a:r>
              <a:rPr lang="en-US" dirty="0"/>
              <a:t>The provided example is for Cytochrome C, an essential component of energy transfer.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8B7795-9509-D949-946D-36A7398A9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24172"/>
              </p:ext>
            </p:extLst>
          </p:nvPr>
        </p:nvGraphicFramePr>
        <p:xfrm>
          <a:off x="2909640" y="4015815"/>
          <a:ext cx="6372720" cy="2196700"/>
        </p:xfrm>
        <a:graphic>
          <a:graphicData uri="http://schemas.openxmlformats.org/drawingml/2006/table">
            <a:tbl>
              <a:tblPr/>
              <a:tblGrid>
                <a:gridCol w="796590">
                  <a:extLst>
                    <a:ext uri="{9D8B030D-6E8A-4147-A177-3AD203B41FA5}">
                      <a16:colId xmlns:a16="http://schemas.microsoft.com/office/drawing/2014/main" val="1888691623"/>
                    </a:ext>
                  </a:extLst>
                </a:gridCol>
                <a:gridCol w="796590">
                  <a:extLst>
                    <a:ext uri="{9D8B030D-6E8A-4147-A177-3AD203B41FA5}">
                      <a16:colId xmlns:a16="http://schemas.microsoft.com/office/drawing/2014/main" val="2470692539"/>
                    </a:ext>
                  </a:extLst>
                </a:gridCol>
                <a:gridCol w="796590">
                  <a:extLst>
                    <a:ext uri="{9D8B030D-6E8A-4147-A177-3AD203B41FA5}">
                      <a16:colId xmlns:a16="http://schemas.microsoft.com/office/drawing/2014/main" val="49412787"/>
                    </a:ext>
                  </a:extLst>
                </a:gridCol>
                <a:gridCol w="796590">
                  <a:extLst>
                    <a:ext uri="{9D8B030D-6E8A-4147-A177-3AD203B41FA5}">
                      <a16:colId xmlns:a16="http://schemas.microsoft.com/office/drawing/2014/main" val="3268663222"/>
                    </a:ext>
                  </a:extLst>
                </a:gridCol>
                <a:gridCol w="796590">
                  <a:extLst>
                    <a:ext uri="{9D8B030D-6E8A-4147-A177-3AD203B41FA5}">
                      <a16:colId xmlns:a16="http://schemas.microsoft.com/office/drawing/2014/main" val="1013758976"/>
                    </a:ext>
                  </a:extLst>
                </a:gridCol>
                <a:gridCol w="796590">
                  <a:extLst>
                    <a:ext uri="{9D8B030D-6E8A-4147-A177-3AD203B41FA5}">
                      <a16:colId xmlns:a16="http://schemas.microsoft.com/office/drawing/2014/main" val="288136705"/>
                    </a:ext>
                  </a:extLst>
                </a:gridCol>
                <a:gridCol w="796590">
                  <a:extLst>
                    <a:ext uri="{9D8B030D-6E8A-4147-A177-3AD203B41FA5}">
                      <a16:colId xmlns:a16="http://schemas.microsoft.com/office/drawing/2014/main" val="441367626"/>
                    </a:ext>
                  </a:extLst>
                </a:gridCol>
                <a:gridCol w="796590">
                  <a:extLst>
                    <a:ext uri="{9D8B030D-6E8A-4147-A177-3AD203B41FA5}">
                      <a16:colId xmlns:a16="http://schemas.microsoft.com/office/drawing/2014/main" val="342020037"/>
                    </a:ext>
                  </a:extLst>
                </a:gridCol>
              </a:tblGrid>
              <a:tr h="371444">
                <a:tc>
                  <a:txBody>
                    <a:bodyPr/>
                    <a:lstStyle/>
                    <a:p>
                      <a:pPr algn="r"/>
                      <a:endParaRPr lang="en-US" sz="1000">
                        <a:effectLst/>
                      </a:endParaRP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Turtle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Man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Tuna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Chicken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Monkey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Dog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187671"/>
                  </a:ext>
                </a:extLst>
              </a:tr>
              <a:tr h="212254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Turtle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19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27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33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18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13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757613"/>
                  </a:ext>
                </a:extLst>
              </a:tr>
              <a:tr h="212254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Man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19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18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13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994813"/>
                  </a:ext>
                </a:extLst>
              </a:tr>
              <a:tr h="212254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Tuna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27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26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41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32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29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233155"/>
                  </a:ext>
                </a:extLst>
              </a:tr>
              <a:tr h="371444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Chicken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18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26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31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17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14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955120"/>
                  </a:ext>
                </a:extLst>
              </a:tr>
              <a:tr h="212254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Moth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33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41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31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35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179454"/>
                  </a:ext>
                </a:extLst>
              </a:tr>
              <a:tr h="212254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Monkey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18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32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17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35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12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174742"/>
                  </a:ext>
                </a:extLst>
              </a:tr>
              <a:tr h="212254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Dog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13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13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29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14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28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12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</a:p>
                  </a:txBody>
                  <a:tcPr marL="89903" marR="89903" marT="44951" marB="44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311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25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AABC-89CF-4A4A-BDE7-32B8ECB4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9E7E0-1DD7-5F42-AFAD-5E94F103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Output: Rooted Tree</a:t>
            </a:r>
          </a:p>
          <a:p>
            <a:pPr lvl="1"/>
            <a:r>
              <a:rPr lang="en-US" dirty="0"/>
              <a:t>Using the branch lengths below: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1CE57-FC0D-7342-8D8F-79F32AB4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58" y="2603500"/>
            <a:ext cx="4160758" cy="3929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1A13EF-74E9-0845-8996-C618BFD96C41}"/>
              </a:ext>
            </a:extLst>
          </p:cNvPr>
          <p:cNvSpPr/>
          <p:nvPr/>
        </p:nvSpPr>
        <p:spPr>
          <a:xfrm>
            <a:off x="1154954" y="380381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{('Man', 'Monkey'): 0.5, </a:t>
            </a:r>
          </a:p>
          <a:p>
            <a:r>
              <a:rPr lang="en-US" sz="1000" dirty="0"/>
              <a:t>('Turtle', 'Chicken'): 4.0, </a:t>
            </a:r>
          </a:p>
          <a:p>
            <a:r>
              <a:rPr lang="en-US" sz="1000" dirty="0"/>
              <a:t>(('Man', 'Monkey'), 'Dog'): 6.25, </a:t>
            </a:r>
          </a:p>
          <a:p>
            <a:r>
              <a:rPr lang="en-US" sz="1000" dirty="0"/>
              <a:t>(('Turtle', 'Chicken'), (('Man', 'Monkey'), 'Dog')): 7.875, </a:t>
            </a:r>
          </a:p>
          <a:p>
            <a:r>
              <a:rPr lang="en-US" sz="1000" dirty="0"/>
              <a:t>((('Turtle', 'Chicken'), (('Man', 'Monkey'), 'Dog')), 'Tuna'): 14.1875, </a:t>
            </a:r>
          </a:p>
          <a:p>
            <a:r>
              <a:rPr lang="en-US" sz="1000" dirty="0"/>
              <a:t>(((('Turtle', 'Chicken'), (('Man', 'Monkey'), 'Dog')), 'Tuna'), 'Moth'): 18.21875}</a:t>
            </a:r>
          </a:p>
        </p:txBody>
      </p:sp>
    </p:spTree>
    <p:extLst>
      <p:ext uri="{BB962C8B-B14F-4D97-AF65-F5344CB8AC3E}">
        <p14:creationId xmlns:p14="http://schemas.microsoft.com/office/powerpoint/2010/main" val="305146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554D-34F6-8C42-8637-F4A36427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Cluster Man and Monkey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958F04-1B23-D843-9DDF-68E9DE834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Cluster &amp; record mean (Divide non-zero value by 2)</a:t>
            </a:r>
          </a:p>
          <a:p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Yellow</a:t>
            </a:r>
            <a:r>
              <a:rPr lang="en-US" dirty="0"/>
              <a:t> = Update with mean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BFEA43-E66E-2648-9B18-5EDC0BF3C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172167"/>
              </p:ext>
            </p:extLst>
          </p:nvPr>
        </p:nvGraphicFramePr>
        <p:xfrm>
          <a:off x="2211387" y="3505200"/>
          <a:ext cx="7109064" cy="2819400"/>
        </p:xfrm>
        <a:graphic>
          <a:graphicData uri="http://schemas.openxmlformats.org/drawingml/2006/table">
            <a:tbl>
              <a:tblPr/>
              <a:tblGrid>
                <a:gridCol w="888633">
                  <a:extLst>
                    <a:ext uri="{9D8B030D-6E8A-4147-A177-3AD203B41FA5}">
                      <a16:colId xmlns:a16="http://schemas.microsoft.com/office/drawing/2014/main" val="1483407776"/>
                    </a:ext>
                  </a:extLst>
                </a:gridCol>
                <a:gridCol w="888633">
                  <a:extLst>
                    <a:ext uri="{9D8B030D-6E8A-4147-A177-3AD203B41FA5}">
                      <a16:colId xmlns:a16="http://schemas.microsoft.com/office/drawing/2014/main" val="1359763680"/>
                    </a:ext>
                  </a:extLst>
                </a:gridCol>
                <a:gridCol w="888633">
                  <a:extLst>
                    <a:ext uri="{9D8B030D-6E8A-4147-A177-3AD203B41FA5}">
                      <a16:colId xmlns:a16="http://schemas.microsoft.com/office/drawing/2014/main" val="3957122020"/>
                    </a:ext>
                  </a:extLst>
                </a:gridCol>
                <a:gridCol w="888633">
                  <a:extLst>
                    <a:ext uri="{9D8B030D-6E8A-4147-A177-3AD203B41FA5}">
                      <a16:colId xmlns:a16="http://schemas.microsoft.com/office/drawing/2014/main" val="3569826367"/>
                    </a:ext>
                  </a:extLst>
                </a:gridCol>
                <a:gridCol w="888633">
                  <a:extLst>
                    <a:ext uri="{9D8B030D-6E8A-4147-A177-3AD203B41FA5}">
                      <a16:colId xmlns:a16="http://schemas.microsoft.com/office/drawing/2014/main" val="3826762726"/>
                    </a:ext>
                  </a:extLst>
                </a:gridCol>
                <a:gridCol w="888633">
                  <a:extLst>
                    <a:ext uri="{9D8B030D-6E8A-4147-A177-3AD203B41FA5}">
                      <a16:colId xmlns:a16="http://schemas.microsoft.com/office/drawing/2014/main" val="2555062389"/>
                    </a:ext>
                  </a:extLst>
                </a:gridCol>
                <a:gridCol w="888633">
                  <a:extLst>
                    <a:ext uri="{9D8B030D-6E8A-4147-A177-3AD203B41FA5}">
                      <a16:colId xmlns:a16="http://schemas.microsoft.com/office/drawing/2014/main" val="633288195"/>
                    </a:ext>
                  </a:extLst>
                </a:gridCol>
                <a:gridCol w="888633">
                  <a:extLst>
                    <a:ext uri="{9D8B030D-6E8A-4147-A177-3AD203B41FA5}">
                      <a16:colId xmlns:a16="http://schemas.microsoft.com/office/drawing/2014/main" val="560537542"/>
                    </a:ext>
                  </a:extLst>
                </a:gridCol>
              </a:tblGrid>
              <a:tr h="519363">
                <a:tc>
                  <a:txBody>
                    <a:bodyPr/>
                    <a:lstStyle/>
                    <a:p>
                      <a:endParaRPr lang="en-US" sz="900">
                        <a:effectLst/>
                      </a:endParaRP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Turtle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Man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Tuna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Chicken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Moth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Monkey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Dog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712466"/>
                  </a:ext>
                </a:extLst>
              </a:tr>
              <a:tr h="2967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Turtle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19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27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4E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AA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33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2C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18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13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7F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517993"/>
                  </a:ext>
                </a:extLst>
              </a:tr>
              <a:tr h="2967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Man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19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31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18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36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13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30435"/>
                  </a:ext>
                </a:extLst>
              </a:tr>
              <a:tr h="2967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Tuna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27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2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31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26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25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41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32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29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866517"/>
                  </a:ext>
                </a:extLst>
              </a:tr>
              <a:tr h="519363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Chicken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AE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18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26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54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31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38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17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14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7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69318"/>
                  </a:ext>
                </a:extLst>
              </a:tr>
              <a:tr h="2967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Moth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33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36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41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31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35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28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07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3580"/>
                  </a:ext>
                </a:extLst>
              </a:tr>
              <a:tr h="2967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Monkey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18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32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17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35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12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67566"/>
                  </a:ext>
                </a:extLst>
              </a:tr>
              <a:tr h="2967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Dog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13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8B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13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29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43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14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7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28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49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12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4195" marR="74195" marT="37098" marB="370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35850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3B9AF-F437-8A48-8D1A-4FACC3117FE3}"/>
              </a:ext>
            </a:extLst>
          </p:cNvPr>
          <p:cNvCxnSpPr>
            <a:cxnSpLocks/>
          </p:cNvCxnSpPr>
          <p:nvPr/>
        </p:nvCxnSpPr>
        <p:spPr>
          <a:xfrm>
            <a:off x="4356100" y="4165600"/>
            <a:ext cx="3257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B4D498-8B41-0246-854B-F4C1D0BF8422}"/>
              </a:ext>
            </a:extLst>
          </p:cNvPr>
          <p:cNvCxnSpPr>
            <a:cxnSpLocks/>
          </p:cNvCxnSpPr>
          <p:nvPr/>
        </p:nvCxnSpPr>
        <p:spPr>
          <a:xfrm>
            <a:off x="4356100" y="4781550"/>
            <a:ext cx="3257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95C3F3-DF68-BD41-A2A3-B2CF988218FA}"/>
              </a:ext>
            </a:extLst>
          </p:cNvPr>
          <p:cNvCxnSpPr>
            <a:cxnSpLocks/>
          </p:cNvCxnSpPr>
          <p:nvPr/>
        </p:nvCxnSpPr>
        <p:spPr>
          <a:xfrm>
            <a:off x="4356100" y="5175250"/>
            <a:ext cx="3257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07F21D-0EE2-8340-B5C9-4F08DB4F0E29}"/>
              </a:ext>
            </a:extLst>
          </p:cNvPr>
          <p:cNvCxnSpPr>
            <a:cxnSpLocks/>
          </p:cNvCxnSpPr>
          <p:nvPr/>
        </p:nvCxnSpPr>
        <p:spPr>
          <a:xfrm>
            <a:off x="4356100" y="5588000"/>
            <a:ext cx="3257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E896DD-7919-114B-80AA-19341287B495}"/>
              </a:ext>
            </a:extLst>
          </p:cNvPr>
          <p:cNvCxnSpPr>
            <a:cxnSpLocks/>
          </p:cNvCxnSpPr>
          <p:nvPr/>
        </p:nvCxnSpPr>
        <p:spPr>
          <a:xfrm>
            <a:off x="4356100" y="6184900"/>
            <a:ext cx="3257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9EF1953-9C3E-A448-93D8-30C90D3C748A}"/>
              </a:ext>
            </a:extLst>
          </p:cNvPr>
          <p:cNvCxnSpPr>
            <a:cxnSpLocks/>
          </p:cNvCxnSpPr>
          <p:nvPr/>
        </p:nvCxnSpPr>
        <p:spPr>
          <a:xfrm>
            <a:off x="3371850" y="4429125"/>
            <a:ext cx="0" cy="149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EC3D61-5ECA-5842-840E-FDDE697EB0D7}"/>
              </a:ext>
            </a:extLst>
          </p:cNvPr>
          <p:cNvCxnSpPr>
            <a:cxnSpLocks/>
          </p:cNvCxnSpPr>
          <p:nvPr/>
        </p:nvCxnSpPr>
        <p:spPr>
          <a:xfrm>
            <a:off x="5143500" y="4416425"/>
            <a:ext cx="0" cy="149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ABC546-B946-5344-B49E-AE76BD8E6644}"/>
              </a:ext>
            </a:extLst>
          </p:cNvPr>
          <p:cNvCxnSpPr>
            <a:cxnSpLocks/>
          </p:cNvCxnSpPr>
          <p:nvPr/>
        </p:nvCxnSpPr>
        <p:spPr>
          <a:xfrm>
            <a:off x="6102350" y="4429125"/>
            <a:ext cx="0" cy="149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3EED25-EEBE-FE47-9A87-B2E193D6A724}"/>
              </a:ext>
            </a:extLst>
          </p:cNvPr>
          <p:cNvCxnSpPr>
            <a:cxnSpLocks/>
          </p:cNvCxnSpPr>
          <p:nvPr/>
        </p:nvCxnSpPr>
        <p:spPr>
          <a:xfrm>
            <a:off x="6978650" y="4416425"/>
            <a:ext cx="0" cy="149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09E159-6562-9940-B756-CFB8F0823354}"/>
              </a:ext>
            </a:extLst>
          </p:cNvPr>
          <p:cNvCxnSpPr>
            <a:cxnSpLocks/>
          </p:cNvCxnSpPr>
          <p:nvPr/>
        </p:nvCxnSpPr>
        <p:spPr>
          <a:xfrm>
            <a:off x="8705850" y="4416425"/>
            <a:ext cx="0" cy="149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96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256</TotalTime>
  <Words>1535</Words>
  <Application>Microsoft Macintosh PowerPoint</Application>
  <PresentationFormat>Widescreen</PresentationFormat>
  <Paragraphs>435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Courier New</vt:lpstr>
      <vt:lpstr>Wingdings 3</vt:lpstr>
      <vt:lpstr>Ion Boardroom</vt:lpstr>
      <vt:lpstr>UPGMA</vt:lpstr>
      <vt:lpstr>Phylogeny</vt:lpstr>
      <vt:lpstr>UPGMA</vt:lpstr>
      <vt:lpstr>Where do distance matrices come from?</vt:lpstr>
      <vt:lpstr>Distance Matrix: Example</vt:lpstr>
      <vt:lpstr>Distance Matrix: Example</vt:lpstr>
      <vt:lpstr>UPGMA</vt:lpstr>
      <vt:lpstr>UPGMA</vt:lpstr>
      <vt:lpstr>1. Cluster Man and Monkey</vt:lpstr>
      <vt:lpstr>2. Cluster Turtle and Chicken</vt:lpstr>
      <vt:lpstr>3. Cluster (Man, Monkey) and Dog</vt:lpstr>
      <vt:lpstr>4. Cluster (Turtle, Chicken) and ((Man, Monkey), Dog)</vt:lpstr>
      <vt:lpstr>5. Cluster ((Turtle, Chicken), ((Man, Monkey), Dog)) and Tuna </vt:lpstr>
      <vt:lpstr>6. Cluster ((('Turtle', 'Chicken'), (('Man', 'Monkey'), 'Dog')), 'Tuna’) and Moth</vt:lpstr>
      <vt:lpstr>7. Create Dendrogram</vt:lpstr>
      <vt:lpstr>Advantages &amp; Disadvantages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Phylogeny &amp; UPGMA</dc:title>
  <dc:creator>Shane Kimble</dc:creator>
  <cp:lastModifiedBy>Shane Kimble</cp:lastModifiedBy>
  <cp:revision>69</cp:revision>
  <cp:lastPrinted>2019-01-08T19:01:58Z</cp:lastPrinted>
  <dcterms:created xsi:type="dcterms:W3CDTF">2019-01-07T14:53:43Z</dcterms:created>
  <dcterms:modified xsi:type="dcterms:W3CDTF">2019-01-09T16:45:35Z</dcterms:modified>
</cp:coreProperties>
</file>